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BF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72" autoAdjust="0"/>
    <p:restoredTop sz="94618"/>
  </p:normalViewPr>
  <p:slideViewPr>
    <p:cSldViewPr snapToGrid="0" snapToObjects="1">
      <p:cViewPr varScale="1">
        <p:scale>
          <a:sx n="109" d="100"/>
          <a:sy n="109" d="100"/>
        </p:scale>
        <p:origin x="174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A07C4E-B6E4-4C6B-9E52-5A5467D98B8C}" type="datetimeFigureOut">
              <a:rPr lang="nl-NL" smtClean="0"/>
              <a:t>6-11-2023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692AFA-D512-4B3B-8ED1-84E9A1FFB11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3073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089E-7910-3048-BA35-C3462D135C14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86DB-493F-6F45-BC70-F39C6E3790E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651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089E-7910-3048-BA35-C3462D135C14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86DB-493F-6F45-BC70-F39C6E3790E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415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089E-7910-3048-BA35-C3462D135C14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86DB-493F-6F45-BC70-F39C6E3790E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206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089E-7910-3048-BA35-C3462D135C14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86DB-493F-6F45-BC70-F39C6E3790E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316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089E-7910-3048-BA35-C3462D135C14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86DB-493F-6F45-BC70-F39C6E3790E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755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089E-7910-3048-BA35-C3462D135C14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86DB-493F-6F45-BC70-F39C6E3790E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701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089E-7910-3048-BA35-C3462D135C14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86DB-493F-6F45-BC70-F39C6E3790E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354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089E-7910-3048-BA35-C3462D135C14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86DB-493F-6F45-BC70-F39C6E3790E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316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089E-7910-3048-BA35-C3462D135C14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86DB-493F-6F45-BC70-F39C6E3790E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691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089E-7910-3048-BA35-C3462D135C14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86DB-493F-6F45-BC70-F39C6E3790E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531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089E-7910-3048-BA35-C3462D135C14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86DB-493F-6F45-BC70-F39C6E3790E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14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E089E-7910-3048-BA35-C3462D135C14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386DB-493F-6F45-BC70-F39C6E3790E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6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imeric@isala.n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j.hanevelt@isala.n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22" t="13817" r="28043" b="15459"/>
          <a:stretch/>
        </p:blipFill>
        <p:spPr>
          <a:xfrm>
            <a:off x="6694475" y="251576"/>
            <a:ext cx="2119524" cy="152107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-327979" y="1012111"/>
            <a:ext cx="7772400" cy="775710"/>
          </a:xfrm>
        </p:spPr>
        <p:txBody>
          <a:bodyPr>
            <a:normAutofit/>
          </a:bodyPr>
          <a:lstStyle/>
          <a:p>
            <a:r>
              <a:rPr lang="nl-NL" sz="4000" dirty="0"/>
              <a:t>Mogelijke inclusie CAL-WR</a:t>
            </a:r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765012"/>
              </p:ext>
            </p:extLst>
          </p:nvPr>
        </p:nvGraphicFramePr>
        <p:xfrm>
          <a:off x="562708" y="2330977"/>
          <a:ext cx="8251291" cy="2682240"/>
        </p:xfrm>
        <a:graphic>
          <a:graphicData uri="http://schemas.openxmlformats.org/drawingml/2006/table">
            <a:tbl>
              <a:tblPr firstRow="1" bandRow="1"/>
              <a:tblGrid>
                <a:gridCol w="4692717">
                  <a:extLst>
                    <a:ext uri="{9D8B030D-6E8A-4147-A177-3AD203B41FA5}">
                      <a16:colId xmlns:a16="http://schemas.microsoft.com/office/drawing/2014/main" val="803860600"/>
                    </a:ext>
                  </a:extLst>
                </a:gridCol>
                <a:gridCol w="3558574">
                  <a:extLst>
                    <a:ext uri="{9D8B030D-6E8A-4147-A177-3AD203B41FA5}">
                      <a16:colId xmlns:a16="http://schemas.microsoft.com/office/drawing/2014/main" val="383000185"/>
                    </a:ext>
                  </a:extLst>
                </a:gridCol>
              </a:tblGrid>
              <a:tr h="3272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nl-NL" dirty="0" smtClean="0"/>
                        <a:t>Inclusie</a:t>
                      </a:r>
                      <a:endParaRPr lang="nl-NL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9F8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nl-NL" dirty="0" smtClean="0"/>
                        <a:t>Exclusie</a:t>
                      </a:r>
                      <a:endParaRPr lang="nl-NL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9F8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0714837"/>
                  </a:ext>
                </a:extLst>
              </a:tr>
              <a:tr h="7363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nl-NL" sz="1600" dirty="0" smtClean="0"/>
                        <a:t>Macroscopisch verdacht (oppervlakkig/diep invasief) T1 colon carcinoom </a:t>
                      </a:r>
                      <a:br>
                        <a:rPr lang="nl-NL" sz="1600" dirty="0" smtClean="0"/>
                      </a:br>
                      <a:r>
                        <a:rPr lang="nl-NL" sz="1600" dirty="0" smtClean="0"/>
                        <a:t>en/of histologisch bevestigd </a:t>
                      </a:r>
                      <a:endParaRPr lang="nl-NL" sz="16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9F8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 smtClean="0"/>
                        <a:t>Eerdere endoscopische resectie (poging)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600" dirty="0" smtClean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9F8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896196"/>
                  </a:ext>
                </a:extLst>
              </a:tr>
              <a:tr h="3038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 smtClean="0"/>
                        <a:t>Grootte &lt; 40mm</a:t>
                      </a:r>
                      <a:endParaRPr lang="nl-NL" sz="1600" dirty="0" smtClean="0">
                        <a:cs typeface="Segoe UI" panose="020B0502040204020203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9F8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 smtClean="0"/>
                        <a:t>&gt;50% circumferentie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9F8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643316"/>
                  </a:ext>
                </a:extLst>
              </a:tr>
              <a:tr h="5181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 smtClean="0"/>
                        <a:t>&gt;25 cm proximaal van de anus 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9F8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Dubbeltumor of andere maligniteit die de prognose beïnvloed</a:t>
                      </a:r>
                      <a:endParaRPr lang="nl-NL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9F8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7552711"/>
                  </a:ext>
                </a:extLst>
              </a:tr>
              <a:tr h="5181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Voldoende</a:t>
                      </a:r>
                      <a:r>
                        <a:rPr lang="nl-NL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afstand tussen laesie en klep van </a:t>
                      </a:r>
                      <a:r>
                        <a:rPr lang="nl-NL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Bauhin</a:t>
                      </a:r>
                      <a:endParaRPr lang="nl-NL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9F8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 smtClean="0"/>
                        <a:t>Afstandsmetastasen bij baseline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9F8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935141"/>
                  </a:ext>
                </a:extLst>
              </a:tr>
            </a:tbl>
          </a:graphicData>
        </a:graphic>
      </p:graphicFrame>
      <p:sp>
        <p:nvSpPr>
          <p:cNvPr id="4" name="Tekstvak 3"/>
          <p:cNvSpPr txBox="1"/>
          <p:nvPr/>
        </p:nvSpPr>
        <p:spPr>
          <a:xfrm>
            <a:off x="562708" y="5538788"/>
            <a:ext cx="8159261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Volledig ingevuld format graag mailen naar </a:t>
            </a:r>
            <a:r>
              <a:rPr lang="nl-NL" dirty="0" smtClean="0">
                <a:hlinkClick r:id="rId3"/>
              </a:rPr>
              <a:t>limeric@isala.nl</a:t>
            </a:r>
            <a:r>
              <a:rPr lang="nl-NL" dirty="0" smtClean="0"/>
              <a:t> / </a:t>
            </a:r>
            <a:r>
              <a:rPr lang="nl-NL" dirty="0" smtClean="0">
                <a:hlinkClick r:id="rId4"/>
              </a:rPr>
              <a:t>j.hanevelt@isala.nl</a:t>
            </a: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4209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Tot slot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/>
              <a:t>Hartelijk </a:t>
            </a:r>
            <a:r>
              <a:rPr lang="nl-NL" sz="2000" dirty="0" smtClean="0"/>
              <a:t>dank voor het voorleggen van de casus!</a:t>
            </a:r>
            <a:br>
              <a:rPr lang="nl-NL" sz="2000" dirty="0" smtClean="0"/>
            </a:br>
            <a:r>
              <a:rPr lang="nl-NL" sz="2000" dirty="0" smtClean="0"/>
              <a:t/>
            </a:r>
            <a:br>
              <a:rPr lang="nl-NL" sz="2000" dirty="0" smtClean="0"/>
            </a:br>
            <a:r>
              <a:rPr lang="nl-NL" sz="2000" dirty="0" smtClean="0"/>
              <a:t>De terugkoppeling van het expert panel volgt per mail (over het algemeen binnen 3-5 werkdagen). 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1200484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/>
              <a:t>Korte casus beschrijving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800" b="1" dirty="0"/>
              <a:t>Locatie tumor </a:t>
            </a:r>
            <a:r>
              <a:rPr lang="nl-NL" sz="1800" dirty="0"/>
              <a:t>(weghalen wat niet van toepassing is)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sz="1800" dirty="0" smtClean="0"/>
              <a:t>Coecum </a:t>
            </a:r>
            <a:endParaRPr lang="nl-NL" sz="1800" dirty="0"/>
          </a:p>
          <a:p>
            <a:pPr>
              <a:buFont typeface="Courier New" panose="02070309020205020404" pitchFamily="49" charset="0"/>
              <a:buChar char="o"/>
            </a:pPr>
            <a:r>
              <a:rPr lang="nl-NL" sz="1800" dirty="0"/>
              <a:t>Colon ascendens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sz="1800" dirty="0" err="1"/>
              <a:t>Flexura</a:t>
            </a:r>
            <a:r>
              <a:rPr lang="nl-NL" sz="1800" dirty="0"/>
              <a:t> </a:t>
            </a:r>
            <a:r>
              <a:rPr lang="nl-NL" sz="1800" dirty="0" err="1"/>
              <a:t>hepatica</a:t>
            </a:r>
            <a:endParaRPr lang="nl-NL" sz="1800" dirty="0"/>
          </a:p>
          <a:p>
            <a:pPr>
              <a:buFont typeface="Courier New" panose="02070309020205020404" pitchFamily="49" charset="0"/>
              <a:buChar char="o"/>
            </a:pPr>
            <a:r>
              <a:rPr lang="nl-NL" sz="1800" dirty="0"/>
              <a:t>Colon transversum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sz="1800" dirty="0" err="1"/>
              <a:t>Flexura</a:t>
            </a:r>
            <a:r>
              <a:rPr lang="nl-NL" sz="1800" dirty="0"/>
              <a:t> </a:t>
            </a:r>
            <a:r>
              <a:rPr lang="nl-NL" sz="1800" dirty="0" err="1"/>
              <a:t>lienalis</a:t>
            </a:r>
            <a:endParaRPr lang="nl-NL" sz="1800" dirty="0"/>
          </a:p>
          <a:p>
            <a:pPr>
              <a:buFont typeface="Courier New" panose="02070309020205020404" pitchFamily="49" charset="0"/>
              <a:buChar char="o"/>
            </a:pPr>
            <a:r>
              <a:rPr lang="nl-NL" sz="1800" dirty="0"/>
              <a:t>Colon </a:t>
            </a:r>
            <a:r>
              <a:rPr lang="nl-NL" sz="1800" dirty="0" err="1"/>
              <a:t>descendens</a:t>
            </a:r>
            <a:endParaRPr lang="nl-NL" sz="1800" dirty="0"/>
          </a:p>
          <a:p>
            <a:pPr>
              <a:buFont typeface="Courier New" panose="02070309020205020404" pitchFamily="49" charset="0"/>
              <a:buChar char="o"/>
            </a:pPr>
            <a:r>
              <a:rPr lang="nl-NL" sz="1800" dirty="0" smtClean="0"/>
              <a:t>Sigmoïd</a:t>
            </a:r>
            <a:br>
              <a:rPr lang="nl-NL" sz="1800" dirty="0" smtClean="0"/>
            </a:br>
            <a:r>
              <a:rPr lang="nl-NL" sz="1800" dirty="0" smtClean="0"/>
              <a:t/>
            </a:r>
            <a:br>
              <a:rPr lang="nl-NL" sz="1800" dirty="0" smtClean="0"/>
            </a:br>
            <a:r>
              <a:rPr lang="nl-NL" sz="1800" dirty="0" smtClean="0"/>
              <a:t>* indien van toepassing graag relatie m.b.t. de klep van </a:t>
            </a:r>
            <a:r>
              <a:rPr lang="nl-NL" sz="1800" dirty="0" err="1" smtClean="0"/>
              <a:t>Bauhin</a:t>
            </a:r>
            <a:r>
              <a:rPr lang="nl-NL" sz="1800" dirty="0" smtClean="0"/>
              <a:t> toelichten</a:t>
            </a:r>
            <a:r>
              <a:rPr lang="nl-NL" sz="1800" dirty="0"/>
              <a:t/>
            </a:r>
            <a:br>
              <a:rPr lang="nl-NL" sz="1800" dirty="0"/>
            </a:br>
            <a:endParaRPr lang="nl-NL" sz="1800" dirty="0"/>
          </a:p>
          <a:p>
            <a:pPr marL="0" indent="0">
              <a:buNone/>
            </a:pPr>
            <a:r>
              <a:rPr lang="nl-NL" sz="1800" b="1" dirty="0"/>
              <a:t>Geschatte grootte </a:t>
            </a:r>
            <a:r>
              <a:rPr lang="nl-NL" sz="1800" dirty="0"/>
              <a:t>(in mm): </a:t>
            </a:r>
            <a:br>
              <a:rPr lang="nl-NL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nl-NL" sz="1800" b="1" dirty="0"/>
              <a:t>PA biopten </a:t>
            </a:r>
            <a:r>
              <a:rPr lang="nl-NL" sz="1800" dirty="0"/>
              <a:t>(indien beschikbaar): 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216720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Overzichtsfoto wit licht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49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Ingezoomde foto wit licht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8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Overzichtsfoto NBI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36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Ingezoomde foto NBI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8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Beoordeling verwijzer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28650" y="1825626"/>
            <a:ext cx="7886700" cy="4794983"/>
          </a:xfrm>
        </p:spPr>
        <p:txBody>
          <a:bodyPr>
            <a:normAutofit/>
          </a:bodyPr>
          <a:lstStyle/>
          <a:p>
            <a:pPr marL="300355" marR="306705" indent="0">
              <a:lnSpc>
                <a:spcPct val="107000"/>
              </a:lnSpc>
              <a:buNone/>
            </a:pPr>
            <a:r>
              <a:rPr lang="en-US" sz="2400" b="1" dirty="0"/>
              <a:t>Paris </a:t>
            </a:r>
            <a:r>
              <a:rPr lang="nl-NL" sz="2400" b="1" dirty="0"/>
              <a:t>Classificatie </a:t>
            </a:r>
            <a:r>
              <a:rPr lang="nl-NL" sz="2000" dirty="0"/>
              <a:t>(weghalen wat niet van toepassing is)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□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Paris I-p  </a:t>
            </a:r>
            <a:endParaRPr lang="nl-NL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00355" marR="306705" indent="0">
              <a:lnSpc>
                <a:spcPct val="107000"/>
              </a:lnSpc>
              <a:buNone/>
            </a:pP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□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Paris I-s  </a:t>
            </a:r>
            <a:endParaRPr lang="nl-NL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00355" marR="306705" indent="0">
              <a:lnSpc>
                <a:spcPct val="107000"/>
              </a:lnSpc>
              <a:buNone/>
            </a:pP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□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Paris I-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sp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 </a:t>
            </a:r>
            <a:endParaRPr lang="nl-NL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00355" marR="306705" indent="0">
              <a:lnSpc>
                <a:spcPct val="107000"/>
              </a:lnSpc>
              <a:buNone/>
            </a:pP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□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Paris 0-IIa  </a:t>
            </a:r>
            <a:endParaRPr lang="nl-NL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00355" marR="306705" indent="0">
              <a:lnSpc>
                <a:spcPct val="107000"/>
              </a:lnSpc>
              <a:buNone/>
            </a:pP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□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Paris 0-IIa + c  </a:t>
            </a:r>
            <a:endParaRPr lang="nl-NL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00355" marR="306705" indent="0">
              <a:lnSpc>
                <a:spcPct val="107000"/>
              </a:lnSpc>
              <a:buNone/>
            </a:pPr>
            <a:r>
              <a:rPr lang="nl-NL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□</a:t>
            </a:r>
            <a:r>
              <a:rPr lang="nl-NL" sz="18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nl-NL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Paris 0-IIa + Is  </a:t>
            </a:r>
            <a:endParaRPr lang="nl-NL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00355" marR="306705" indent="0">
              <a:lnSpc>
                <a:spcPct val="107000"/>
              </a:lnSpc>
              <a:buNone/>
            </a:pPr>
            <a:r>
              <a:rPr lang="nl-NL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□</a:t>
            </a:r>
            <a:r>
              <a:rPr lang="nl-NL" sz="18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nl-NL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Paris 0-IIb  </a:t>
            </a:r>
            <a:endParaRPr lang="nl-NL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00355" marR="306705" indent="0">
              <a:lnSpc>
                <a:spcPct val="107000"/>
              </a:lnSpc>
              <a:buNone/>
            </a:pPr>
            <a:r>
              <a:rPr lang="nl-NL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□</a:t>
            </a:r>
            <a:r>
              <a:rPr lang="nl-NL" sz="18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nl-NL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Paris 0-IIc  </a:t>
            </a:r>
            <a:endParaRPr lang="nl-NL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00355" marR="306705" indent="0">
              <a:lnSpc>
                <a:spcPct val="107000"/>
              </a:lnSpc>
              <a:buNone/>
            </a:pPr>
            <a:r>
              <a:rPr lang="nl-NL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□</a:t>
            </a:r>
            <a:r>
              <a:rPr lang="nl-NL" sz="18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nl-NL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Paris 0-III </a:t>
            </a:r>
            <a:endParaRPr lang="nl-NL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2050" name="Picture 2" descr="Paris classification | Digestive Disease Dashbo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2284" y="2840330"/>
            <a:ext cx="5539154" cy="301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329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Beoordeling verwijzer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28650" y="1825625"/>
            <a:ext cx="8242788" cy="4351338"/>
          </a:xfrm>
        </p:spPr>
        <p:txBody>
          <a:bodyPr/>
          <a:lstStyle/>
          <a:p>
            <a:pPr marL="0" indent="0">
              <a:buNone/>
            </a:pPr>
            <a:r>
              <a:rPr lang="nl-NL" sz="2400" b="1" dirty="0"/>
              <a:t>Morfologisch maligne kenmerken </a:t>
            </a:r>
            <a:r>
              <a:rPr lang="nl-NL" sz="1800" dirty="0"/>
              <a:t>(weghalen wat niet van toepassing is)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sz="2000" dirty="0"/>
              <a:t>Depressie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sz="2000" dirty="0" err="1"/>
              <a:t>Excavatie</a:t>
            </a:r>
            <a:r>
              <a:rPr lang="nl-NL" sz="2000" dirty="0"/>
              <a:t>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sz="2000" dirty="0"/>
              <a:t>Spontane bloeding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sz="2000" dirty="0"/>
              <a:t>Geen goede </a:t>
            </a:r>
            <a:r>
              <a:rPr lang="nl-NL" sz="2000" dirty="0" err="1"/>
              <a:t>lifting</a:t>
            </a:r>
            <a:r>
              <a:rPr lang="nl-NL" sz="2000" dirty="0"/>
              <a:t> (Kato IV)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sz="2000" dirty="0"/>
              <a:t>Dominante nodus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sz="2000" dirty="0" err="1"/>
              <a:t>Erythemateus</a:t>
            </a:r>
            <a:r>
              <a:rPr lang="nl-NL" sz="2000" dirty="0"/>
              <a:t> gebied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sz="2000" dirty="0"/>
              <a:t>Non-granulair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sz="2000" dirty="0"/>
              <a:t>Geen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8716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Beoordeling verwijzer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b="1" dirty="0"/>
              <a:t>Hiroshima Classificatie (beoordeeld met NBI) </a:t>
            </a:r>
          </a:p>
          <a:p>
            <a:pPr fontAlgn="t">
              <a:buFont typeface="Courier New" panose="02070309020205020404" pitchFamily="49" charset="0"/>
              <a:buChar char="o"/>
            </a:pPr>
            <a:r>
              <a:rPr lang="en-US" sz="2000" dirty="0"/>
              <a:t>Hiroshima B: regular surface pattern, regular thickness of vessels  </a:t>
            </a:r>
            <a:endParaRPr lang="nl-NL" sz="2000" dirty="0"/>
          </a:p>
          <a:p>
            <a:pPr fontAlgn="t">
              <a:buFont typeface="Courier New" panose="02070309020205020404" pitchFamily="49" charset="0"/>
              <a:buChar char="o"/>
            </a:pPr>
            <a:r>
              <a:rPr lang="en-US" sz="2000" dirty="0"/>
              <a:t>Hiroshima C1: irregular surface pattern, homogeneous thickness of vessels  </a:t>
            </a:r>
            <a:endParaRPr lang="nl-NL" sz="2000" dirty="0"/>
          </a:p>
          <a:p>
            <a:pPr fontAlgn="t">
              <a:buFont typeface="Courier New" panose="02070309020205020404" pitchFamily="49" charset="0"/>
              <a:buChar char="o"/>
            </a:pPr>
            <a:r>
              <a:rPr lang="en-US" sz="2000" dirty="0"/>
              <a:t>Hiroshima C2: irregular surface pattern, heterogeneous thickness of vessels </a:t>
            </a:r>
            <a:endParaRPr lang="nl-NL" sz="2000" dirty="0"/>
          </a:p>
          <a:p>
            <a:pPr fontAlgn="t">
              <a:buFont typeface="Courier New" panose="02070309020205020404" pitchFamily="49" charset="0"/>
              <a:buChar char="o"/>
            </a:pPr>
            <a:r>
              <a:rPr lang="en-US" sz="2000" dirty="0"/>
              <a:t>Hiroshima C3: unclear surface pattern, avascular area, scattered </a:t>
            </a:r>
            <a:r>
              <a:rPr lang="en-US" sz="2000" dirty="0" err="1"/>
              <a:t>microvessel</a:t>
            </a:r>
            <a:r>
              <a:rPr lang="en-US" sz="2000" dirty="0"/>
              <a:t> fragments  </a:t>
            </a:r>
            <a:endParaRPr lang="nl-NL" sz="2000" dirty="0"/>
          </a:p>
          <a:p>
            <a:pPr marL="0" indent="0">
              <a:buNone/>
            </a:pPr>
            <a:r>
              <a:rPr lang="nl-NL" dirty="0" smtClean="0"/>
              <a:t/>
            </a:r>
            <a:br>
              <a:rPr lang="nl-NL" dirty="0" smtClean="0"/>
            </a:br>
            <a:r>
              <a:rPr lang="nl-NL" sz="1600" dirty="0"/>
              <a:t>* Weghalen wat niet van toepassing is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4240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493</TotalTime>
  <Words>300</Words>
  <Application>Microsoft Office PowerPoint</Application>
  <PresentationFormat>Diavoorstelling (4:3)</PresentationFormat>
  <Paragraphs>55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Segoe UI</vt:lpstr>
      <vt:lpstr>Office-thema</vt:lpstr>
      <vt:lpstr>Mogelijke inclusie CAL-WR</vt:lpstr>
      <vt:lpstr>Korte casus beschrijving</vt:lpstr>
      <vt:lpstr>Overzichtsfoto wit licht</vt:lpstr>
      <vt:lpstr>Ingezoomde foto wit licht</vt:lpstr>
      <vt:lpstr>Overzichtsfoto NBI</vt:lpstr>
      <vt:lpstr>Ingezoomde foto NBI</vt:lpstr>
      <vt:lpstr>Beoordeling verwijzer</vt:lpstr>
      <vt:lpstr>Beoordeling verwijzer</vt:lpstr>
      <vt:lpstr>Beoordeling verwijzer</vt:lpstr>
      <vt:lpstr>Tot slot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Mogelijke inclusie LIMERIC</dc:title>
  <dc:creator>Laura Leicher</dc:creator>
  <cp:lastModifiedBy>Hanevelt, Julia</cp:lastModifiedBy>
  <cp:revision>26</cp:revision>
  <dcterms:created xsi:type="dcterms:W3CDTF">2017-04-14T18:41:29Z</dcterms:created>
  <dcterms:modified xsi:type="dcterms:W3CDTF">2023-11-06T12:47:08Z</dcterms:modified>
</cp:coreProperties>
</file>